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B042CB-438B-FCD9-4CE0-1B89E8B12A07}"/>
              </a:ext>
            </a:extLst>
          </p:cNvPr>
          <p:cNvSpPr txBox="1"/>
          <p:nvPr/>
        </p:nvSpPr>
        <p:spPr>
          <a:xfrm>
            <a:off x="2174033" y="1427584"/>
            <a:ext cx="8453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প্রকৃতি</a:t>
            </a:r>
            <a:r>
              <a:rPr lang="en-GB" sz="3600" b="1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স্বরূপা</a:t>
            </a:r>
            <a:r>
              <a:rPr lang="en-GB" sz="3600" b="1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নারীঃ</a:t>
            </a:r>
            <a:r>
              <a:rPr lang="en-GB" sz="3600" b="1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এক</a:t>
            </a:r>
            <a:r>
              <a:rPr lang="en-GB" sz="3600" b="1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অনন্য</a:t>
            </a:r>
            <a:r>
              <a:rPr lang="en-GB" sz="3600" b="1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সম্পর্কের</a:t>
            </a:r>
            <a:r>
              <a:rPr lang="en-GB" sz="3600" b="1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মেলবন্ধন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D98AFD-E183-86B4-DEA3-9A8C5EFD1B8F}"/>
              </a:ext>
            </a:extLst>
          </p:cNvPr>
          <p:cNvSpPr txBox="1"/>
          <p:nvPr/>
        </p:nvSpPr>
        <p:spPr>
          <a:xfrm>
            <a:off x="5355771" y="3079100"/>
            <a:ext cx="43294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সঞ্জীব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রুইদাস</a:t>
            </a:r>
            <a:endParaRPr lang="en-US" sz="2800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দর্শন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বিভাগ,চণ্ডীদাস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মহাবিদ্যালয়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675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D3DE3A-153D-C863-7396-839325B6FEA6}"/>
              </a:ext>
            </a:extLst>
          </p:cNvPr>
          <p:cNvSpPr txBox="1"/>
          <p:nvPr/>
        </p:nvSpPr>
        <p:spPr>
          <a:xfrm>
            <a:off x="2099388" y="1791478"/>
            <a:ext cx="76231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Ecofeminism 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শব্দটি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প্রথম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ব্যবহার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করেছিলেন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ফ্র্যাঁসোয়া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দুঁব্যো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।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তাঁর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Kalpurush" pitchFamily="2" charset="0"/>
              </a:rPr>
              <a:t>‘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লে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ফপিনিজম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উলমো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Kalpurush" pitchFamily="2" charset="0"/>
              </a:rPr>
              <a:t>’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বইটিতে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।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আজকের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পৃথিবীতে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নারী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ও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উভয়ই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বিপন্ন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।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পঞ্চভূতেই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বিরাজিত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।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নারী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ও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তেমন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স্বরূপা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।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মানুষ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অংশ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আবার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মানুষের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হাতেই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বিপন্ন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।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Kalpurush" panose="02000600000000000000" pitchFamily="2" charset="0"/>
              <a:ea typeface="Calibri" pitchFamily="34" charset="0"/>
              <a:cs typeface="Kalpurush" pitchFamily="2" charset="0"/>
            </a:endParaRP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আমরা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দিনের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দিন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ওপর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নির্যাতন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করে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চলেছি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,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পরিবেশকে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ভোগ্য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সামগ্রী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ভেবে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নির্বিচারে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ব্যবহার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করছি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আর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তার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মাশুল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গুনছি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।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মতো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নারীর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প্রতি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সহিংসতা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দিন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দিন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বাড়ছে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।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পুরুষের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ভয়াল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থাবা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গ্রাস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করছে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নারী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ও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উভয়কেই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।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Kalpurush" panose="02000600000000000000" pitchFamily="2" charset="0"/>
              <a:ea typeface="Calibri" pitchFamily="34" charset="0"/>
              <a:cs typeface="Kalpurush" pitchFamily="2" charset="0"/>
            </a:endParaRP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বিংশ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শতাব্দীর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সত্তর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দশকে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দুটি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সক্রিয়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আন্দোলন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হল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-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নারীবাদী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আন্দোলন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ওপরটি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পরিবেশবাদী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আন্দোলন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।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দুটিই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পুরুষতন্ত্রের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প্রভাবমুক্ত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। </a:t>
            </a:r>
            <a:r>
              <a:rPr lang="en-GB" sz="1800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জন্ম</a:t>
            </a:r>
            <a:r>
              <a:rPr lang="en-GB" sz="1800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নিলো</a:t>
            </a:r>
            <a:r>
              <a:rPr lang="en-GB" sz="1800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নতুন</a:t>
            </a:r>
            <a:r>
              <a:rPr lang="en-GB" sz="1800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তত্ত্ব</a:t>
            </a:r>
            <a:r>
              <a:rPr lang="en-GB" sz="1800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, </a:t>
            </a:r>
            <a:r>
              <a:rPr lang="en-GB" sz="1800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পরিবেশ-নারীবাদ</a:t>
            </a:r>
            <a:r>
              <a:rPr lang="en-GB" sz="1800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বা</a:t>
            </a:r>
            <a:r>
              <a:rPr lang="en-GB" sz="1800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Ecofeminism।</a:t>
            </a:r>
            <a:endParaRPr lang="en-GB" dirty="0">
              <a:solidFill>
                <a:srgbClr val="FFFF00"/>
              </a:solidFill>
              <a:latin typeface="Kalpurush" panose="02000600000000000000" pitchFamily="2" charset="0"/>
              <a:ea typeface="Calibri" pitchFamily="34" charset="0"/>
              <a:cs typeface="Kalpurush" pitchFamily="2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800" dirty="0"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itchFamily="2" charset="0"/>
              <a:ea typeface="Calibri" pitchFamily="34" charset="0"/>
              <a:cs typeface="Kalpurus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323778-6FA9-B7AA-B56D-0E61D7982E80}"/>
              </a:ext>
            </a:extLst>
          </p:cNvPr>
          <p:cNvSpPr txBox="1"/>
          <p:nvPr/>
        </p:nvSpPr>
        <p:spPr>
          <a:xfrm>
            <a:off x="3359021" y="623406"/>
            <a:ext cx="3573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Ecofeminism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কী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54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8DAFCA-7E3C-05F1-9A9F-0EA11915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027" y="1382527"/>
            <a:ext cx="2447691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B2ECD-7EC1-2D20-CEF2-A9F7687959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5763" y="1400979"/>
            <a:ext cx="3010638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598730-ABBD-783F-7F52-DEFEE9CAA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722" y="4671203"/>
            <a:ext cx="2357454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DF6F69-4DCD-A914-A6F8-72982EDD95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5763" y="4599765"/>
            <a:ext cx="2857520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B65228-F049-4C05-03CE-4CA66BA0944D}"/>
              </a:ext>
            </a:extLst>
          </p:cNvPr>
          <p:cNvSpPr txBox="1"/>
          <p:nvPr/>
        </p:nvSpPr>
        <p:spPr>
          <a:xfrm>
            <a:off x="3097763" y="3601616"/>
            <a:ext cx="6263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আমাদের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এই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মনোভাবের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মধ্যে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দিয়ে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নারী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ও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প্রকৃতির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অবস্থান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সমভাবে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উপস্থিত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হয়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পুরুষতন্ত্রে</a:t>
            </a:r>
            <a:r>
              <a:rPr lang="en-GB" sz="2000" b="1" dirty="0">
                <a:solidFill>
                  <a:srgbClr val="C000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Kalpurush" panose="02000600000000000000" pitchFamily="2" charset="0"/>
              <a:ea typeface="Calibri" pitchFamily="34" charset="0"/>
              <a:cs typeface="Kalpurush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B65C43-B9E1-1525-0FBE-F207CC025B3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11175" y="514744"/>
            <a:ext cx="3402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প্রকৃতি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ও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নারীর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ওপর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অত্যাচার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85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E1F164-E626-8655-B683-996828EA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32" y="594762"/>
            <a:ext cx="3357586" cy="1651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B157C5-5B80-CB7E-3851-48B8C2B06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74" y="594762"/>
            <a:ext cx="3603620" cy="1765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0D1B7F-F459-7D71-271E-20FAA6744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469" y="3562088"/>
            <a:ext cx="3629609" cy="2099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E98DB8-5FA6-0A69-AC3B-CA255573F4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2844" y="3447697"/>
            <a:ext cx="3726649" cy="2099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2B3896-D9BC-1687-AA7C-6709B76155F7}"/>
              </a:ext>
            </a:extLst>
          </p:cNvPr>
          <p:cNvSpPr txBox="1"/>
          <p:nvPr/>
        </p:nvSpPr>
        <p:spPr>
          <a:xfrm>
            <a:off x="3085323" y="2519265"/>
            <a:ext cx="1324947" cy="37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দেবী</a:t>
            </a:r>
            <a:r>
              <a:rPr lang="en-GB" b="1" dirty="0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গাইয়া</a:t>
            </a:r>
            <a:endParaRPr lang="en-US" b="1" dirty="0">
              <a:solidFill>
                <a:srgbClr val="FFFF00"/>
              </a:solidFill>
              <a:latin typeface="Kalpurush" panose="02000600000000000000" pitchFamily="2" charset="0"/>
              <a:ea typeface="Calibri" pitchFamily="34" charset="0"/>
              <a:cs typeface="Kalpurush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31F012-20CA-6D62-34CA-D54E0EC73706}"/>
              </a:ext>
            </a:extLst>
          </p:cNvPr>
          <p:cNvSpPr txBox="1"/>
          <p:nvPr/>
        </p:nvSpPr>
        <p:spPr>
          <a:xfrm>
            <a:off x="8444204" y="2528596"/>
            <a:ext cx="153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দেবী</a:t>
            </a:r>
            <a:r>
              <a:rPr lang="en-GB" b="1" dirty="0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ইভ</a:t>
            </a:r>
            <a:endParaRPr lang="en-US" b="1" dirty="0">
              <a:solidFill>
                <a:srgbClr val="FFFF00"/>
              </a:solidFill>
              <a:latin typeface="Kalpurush" panose="02000600000000000000" pitchFamily="2" charset="0"/>
              <a:ea typeface="Calibri" pitchFamily="34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13FA0D-9121-28E5-0903-C20A5D4C1F0C}"/>
              </a:ext>
            </a:extLst>
          </p:cNvPr>
          <p:cNvSpPr txBox="1"/>
          <p:nvPr/>
        </p:nvSpPr>
        <p:spPr>
          <a:xfrm>
            <a:off x="2491273" y="5893906"/>
            <a:ext cx="191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দেবী</a:t>
            </a:r>
            <a:r>
              <a:rPr lang="en-GB" b="1" dirty="0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আইসিস</a:t>
            </a:r>
            <a:endParaRPr lang="en-US" b="1" dirty="0">
              <a:solidFill>
                <a:srgbClr val="FFFF00"/>
              </a:solidFill>
              <a:latin typeface="Kalpurush" panose="02000600000000000000" pitchFamily="2" charset="0"/>
              <a:ea typeface="Calibri" pitchFamily="34" charset="0"/>
              <a:cs typeface="Kalpuru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104E06-281D-2FA6-2671-A97D953DB0C9}"/>
              </a:ext>
            </a:extLst>
          </p:cNvPr>
          <p:cNvSpPr txBox="1"/>
          <p:nvPr/>
        </p:nvSpPr>
        <p:spPr>
          <a:xfrm>
            <a:off x="7781732" y="5773150"/>
            <a:ext cx="2612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দেবী</a:t>
            </a:r>
            <a:r>
              <a:rPr lang="en-GB" b="1" dirty="0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দুর্গা</a:t>
            </a:r>
            <a:r>
              <a:rPr lang="en-GB" b="1" dirty="0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ও </a:t>
            </a:r>
            <a:r>
              <a:rPr lang="en-GB" b="1" dirty="0" err="1">
                <a:solidFill>
                  <a:srgbClr val="FFFF00"/>
                </a:solidFill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কলাবউ</a:t>
            </a:r>
            <a:endParaRPr lang="en-US" b="1" dirty="0">
              <a:solidFill>
                <a:srgbClr val="FFFF00"/>
              </a:solidFill>
              <a:latin typeface="Kalpurush" panose="02000600000000000000" pitchFamily="2" charset="0"/>
              <a:ea typeface="Calibri" pitchFamily="34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64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EFBCE4-BA65-E473-6EDB-399A9A74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03" y="2219783"/>
            <a:ext cx="3571900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41E79D-C46D-BA4E-6FF6-B6351813E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13" y="2219783"/>
            <a:ext cx="3429024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BD329B-6807-74F4-E75C-CE840C64C922}"/>
              </a:ext>
            </a:extLst>
          </p:cNvPr>
          <p:cNvSpPr txBox="1"/>
          <p:nvPr/>
        </p:nvSpPr>
        <p:spPr>
          <a:xfrm>
            <a:off x="1446245" y="419878"/>
            <a:ext cx="8808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জলের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অভাবে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থেমে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যাবে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আমাদের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anose="02000600000000000000" pitchFamily="2" charset="0"/>
                <a:ea typeface="Calibri" pitchFamily="34" charset="0"/>
                <a:cs typeface="Kalpurush" pitchFamily="2" charset="0"/>
              </a:rPr>
              <a:t>প্রাণস্পন্দন</a:t>
            </a:r>
            <a:endParaRPr lang="en-US" sz="2400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31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4D0C7A-F418-55A4-27A7-7CB812439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325" y="590926"/>
            <a:ext cx="2802633" cy="1471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A33087-6BDB-30EF-75CC-9E34EF6515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6123" y="2995127"/>
            <a:ext cx="3023117" cy="3316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384417-52F0-F203-3CC6-7B9FC0AA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958" y="590926"/>
            <a:ext cx="54677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বসুধারা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ব্রত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" b="1" dirty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গঙ্গা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গঙ্গা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ইন্দ্র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চন্দ্র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বরুণ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বাসুকী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তিন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কুল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ভরে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দাও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ধনে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জনে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সুখী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।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6242C3-6EFD-8455-8919-12768DC4B87F}"/>
              </a:ext>
            </a:extLst>
          </p:cNvPr>
          <p:cNvSpPr txBox="1"/>
          <p:nvPr/>
        </p:nvSpPr>
        <p:spPr>
          <a:xfrm>
            <a:off x="6064899" y="3429000"/>
            <a:ext cx="30231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endParaRPr lang="en-GB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পুণ্যিপুকুর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পুষ্পমালা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কে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পূজেরে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দুপুরবেলা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?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আমি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সতী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লীলাবতী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,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সাত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ভায়ের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বোন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ভাগ্যবতী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।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হয়ে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পুত্র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মরবে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না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,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পৃথিবীতে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ধরবে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না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।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ঢালি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জল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তুলসী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বিল্বদলে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,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স্বামী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সোহাগিনী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হবে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ফলে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ফুলে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।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পুণ্যিপুকুরে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ঢালি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জল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,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  <a:p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শ্বশুরকুলের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হউক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মঙ্গল</a:t>
            </a:r>
            <a:r>
              <a:rPr lang="en-GB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। 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08FDF2-4232-D938-30D6-71DD91684309}"/>
              </a:ext>
            </a:extLst>
          </p:cNvPr>
          <p:cNvSpPr txBox="1"/>
          <p:nvPr/>
        </p:nvSpPr>
        <p:spPr>
          <a:xfrm>
            <a:off x="6018245" y="2864498"/>
            <a:ext cx="220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C000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পুণ্যিপুকুর</a:t>
            </a:r>
            <a:r>
              <a:rPr lang="en-US" sz="1800" b="1" dirty="0">
                <a:solidFill>
                  <a:srgbClr val="C000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ব্রত</a:t>
            </a:r>
            <a:r>
              <a:rPr lang="en-US" sz="1800" b="1" dirty="0">
                <a:solidFill>
                  <a:srgbClr val="C000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0455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C32820-DC60-8235-FA04-18EA947BF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76" y="715738"/>
            <a:ext cx="3643338" cy="4122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298E7-47EB-4526-462F-F144786F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71" y="765964"/>
            <a:ext cx="3429024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27E0EB-9C06-8F49-BD82-A0B28CD9F499}"/>
              </a:ext>
            </a:extLst>
          </p:cNvPr>
          <p:cNvSpPr txBox="1"/>
          <p:nvPr/>
        </p:nvSpPr>
        <p:spPr>
          <a:xfrm>
            <a:off x="1694563" y="5305430"/>
            <a:ext cx="3643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চিপকো</a:t>
            </a:r>
            <a:r>
              <a:rPr lang="en-GB" sz="1800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আন্দোলন</a:t>
            </a:r>
            <a:endParaRPr lang="en-GB" sz="1800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BCA4DD-D509-CD2F-7089-1DD9A4254192}"/>
              </a:ext>
            </a:extLst>
          </p:cNvPr>
          <p:cNvSpPr txBox="1"/>
          <p:nvPr/>
        </p:nvSpPr>
        <p:spPr>
          <a:xfrm>
            <a:off x="6854101" y="5305430"/>
            <a:ext cx="3298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বিশনয়</a:t>
            </a:r>
            <a:r>
              <a:rPr lang="en-GB" sz="1800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জাতির</a:t>
            </a:r>
            <a:r>
              <a:rPr lang="en-GB" sz="1800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আন্দোলন</a:t>
            </a:r>
            <a:r>
              <a:rPr lang="en-GB" sz="1800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endParaRPr lang="en-US" sz="1800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36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3CD4FD-D593-9DC6-B6EF-092A7DD5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960" y="438217"/>
            <a:ext cx="3000396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2247F7-B5F8-6B7E-CDC0-150621B3B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061" y="509655"/>
            <a:ext cx="3214710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84A2E5-3E1E-6E26-DD7B-FEA16CCDA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423" y="3750527"/>
            <a:ext cx="3929090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8043E2-6508-FDDC-0A7A-19F8E7D4A11A}"/>
              </a:ext>
            </a:extLst>
          </p:cNvPr>
          <p:cNvSpPr txBox="1"/>
          <p:nvPr/>
        </p:nvSpPr>
        <p:spPr>
          <a:xfrm>
            <a:off x="2127379" y="3041780"/>
            <a:ext cx="2463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যজ্ঞকুন্ড</a:t>
            </a:r>
            <a:r>
              <a:rPr lang="en-GB" sz="1800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থেকে</a:t>
            </a:r>
            <a:r>
              <a:rPr lang="en-GB" sz="1800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দ্রৌপদীর</a:t>
            </a:r>
            <a:r>
              <a:rPr lang="en-GB" sz="1800" b="1" dirty="0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lang="en-GB" sz="1800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জন্ম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BE3A7B-0CB2-15BB-761A-3A15737D4D33}"/>
              </a:ext>
            </a:extLst>
          </p:cNvPr>
          <p:cNvSpPr txBox="1"/>
          <p:nvPr/>
        </p:nvSpPr>
        <p:spPr>
          <a:xfrm>
            <a:off x="7305869" y="3135086"/>
            <a:ext cx="288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লাঙলের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ফলায়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উঠে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এসেছে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Kalpurush" pitchFamily="2" charset="0"/>
                <a:ea typeface="Calibri" pitchFamily="34" charset="0"/>
                <a:cs typeface="Kalpurush" pitchFamily="2" charset="0"/>
              </a:rPr>
              <a:t>সীতা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CA92D4-97E1-4436-9668-57E5061612D2}"/>
              </a:ext>
            </a:extLst>
          </p:cNvPr>
          <p:cNvSpPr txBox="1"/>
          <p:nvPr/>
        </p:nvSpPr>
        <p:spPr>
          <a:xfrm>
            <a:off x="5458408" y="6161743"/>
            <a:ext cx="1427585" cy="373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FFFF00"/>
                </a:solidFill>
                <a:latin typeface="Kalpurush" pitchFamily="2" charset="0"/>
                <a:ea typeface="Calibri" pitchFamily="34" charset="0"/>
                <a:cs typeface="Kalpurush" pitchFamily="2" charset="0"/>
              </a:rPr>
              <a:t>শকুন্তলা</a:t>
            </a:r>
            <a:endParaRPr lang="en-US" b="1" dirty="0">
              <a:solidFill>
                <a:srgbClr val="FFFF00"/>
              </a:solidFill>
              <a:latin typeface="Kalpurush" pitchFamily="2" charset="0"/>
              <a:ea typeface="Calibri" pitchFamily="34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68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743BCA92-8E18-7DE7-EAEC-39D8C652DAA0}"/>
              </a:ext>
            </a:extLst>
          </p:cNvPr>
          <p:cNvSpPr/>
          <p:nvPr/>
        </p:nvSpPr>
        <p:spPr>
          <a:xfrm>
            <a:off x="3638938" y="1129004"/>
            <a:ext cx="4478694" cy="4599992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155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113</TotalTime>
  <Words>241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Circuit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sanjibruidas91@gmail.com</dc:creator>
  <cp:lastModifiedBy>pholo</cp:lastModifiedBy>
  <cp:revision>6</cp:revision>
  <dcterms:created xsi:type="dcterms:W3CDTF">2023-05-07T14:04:21Z</dcterms:created>
  <dcterms:modified xsi:type="dcterms:W3CDTF">2023-05-08T09:38:16Z</dcterms:modified>
</cp:coreProperties>
</file>